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4" r:id="rId2"/>
    <p:sldId id="256" r:id="rId3"/>
    <p:sldId id="481" r:id="rId4"/>
    <p:sldId id="2761" r:id="rId5"/>
    <p:sldId id="2774" r:id="rId6"/>
    <p:sldId id="2780" r:id="rId7"/>
    <p:sldId id="2781" r:id="rId8"/>
    <p:sldId id="2782" r:id="rId9"/>
    <p:sldId id="2776" r:id="rId10"/>
    <p:sldId id="2768" r:id="rId11"/>
    <p:sldId id="2769" r:id="rId12"/>
    <p:sldId id="2770" r:id="rId13"/>
    <p:sldId id="2771" r:id="rId14"/>
    <p:sldId id="2783" r:id="rId15"/>
    <p:sldId id="2778" r:id="rId16"/>
    <p:sldId id="2777" r:id="rId17"/>
    <p:sldId id="2785" r:id="rId18"/>
    <p:sldId id="2784" r:id="rId19"/>
    <p:sldId id="2779"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51" d="100"/>
          <a:sy n="151" d="100"/>
        </p:scale>
        <p:origin x="450"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2022/1/10</a:t>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各位老师评委专家大家好，接下来我对自己的研究课题进行汇报</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315988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这里需要主要怎么讲</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935386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我们汇报内容主要包括</a:t>
            </a:r>
            <a:r>
              <a:rPr lang="en-US" altLang="zh-CN" dirty="0"/>
              <a:t>5</a:t>
            </a:r>
            <a:r>
              <a:rPr lang="zh-CN" altLang="en-US" dirty="0"/>
              <a:t>个部分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59103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首先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582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mn-ea"/>
                <a:cs typeface="Times New Roman" panose="02020603050405020304" pitchFamily="18" charset="0"/>
              </a:rPr>
              <a:t>从电隔离防腐结构上讲，国内电隔离型锚具结构主要有两种形式，一种为</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朱万旭、周红梅等人采用传统的</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的动态电阻值进行长期监测对比试验。试验结果表明；传统的金属波纹管孔道锚固体系的动态电阻值基本保持不变，</a:t>
            </a:r>
            <a:r>
              <a:rPr lang="en-US" altLang="zh-CN" dirty="0">
                <a:latin typeface="Times New Roman" panose="02020603050405020304" pitchFamily="18" charset="0"/>
                <a:ea typeface="+mn-ea"/>
              </a:rPr>
              <a:t>OVM.M15ZH</a:t>
            </a:r>
            <a:r>
              <a:rPr lang="zh-CN" altLang="zh-CN" dirty="0">
                <a:latin typeface="Times New Roman" panose="02020603050405020304" pitchFamily="18" charset="0"/>
                <a:ea typeface="+mn-ea"/>
                <a:cs typeface="Times New Roman" panose="02020603050405020304" pitchFamily="18" charset="0"/>
              </a:rPr>
              <a:t>型电绝缘型锚固体系的动态电阻值则随着时间的推移呈上升趋势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cs typeface="Times New Roman" panose="02020603050405020304" pitchFamily="18" charset="0"/>
              </a:rPr>
              <a:t>预应力混凝土结构由于腐蚀引起的耐久性问题不仅是存在的，而且是严峻的；常规的锚固体系和防护检测手段不能满足实际应用要求，因此，</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rPr>
              <a:t>本课题依托柳州</a:t>
            </a:r>
            <a:r>
              <a:rPr lang="en-US" altLang="zh-CN" dirty="0">
                <a:latin typeface="Times New Roman" panose="02020603050405020304" pitchFamily="18" charset="0"/>
                <a:cs typeface="Times New Roman" panose="02020603050405020304" pitchFamily="18" charset="0"/>
              </a:rPr>
              <a:t>OVM</a:t>
            </a:r>
            <a:r>
              <a:rPr lang="zh-CN" altLang="zh-CN" dirty="0">
                <a:latin typeface="Times New Roman" panose="02020603050405020304" pitchFamily="18" charset="0"/>
              </a:rPr>
              <a:t>公司平台开展新型电隔离预应力锚固体系的相关研究，主要的研究目标为：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2022/1/10</a:t>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43.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2.wmf"/><Relationship Id="rId4" Type="http://schemas.openxmlformats.org/officeDocument/2006/relationships/oleObject" Target="../embeddings/oleObject1.bin"/><Relationship Id="rId9" Type="http://schemas.openxmlformats.org/officeDocument/2006/relationships/image" Target="../media/image44.wmf"/></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3"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4"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p>
        </p:txBody>
      </p:sp>
      <p:pic>
        <p:nvPicPr>
          <p:cNvPr id="30" name="图片 29" descr="00001"/>
          <p:cNvPicPr>
            <a:picLocks noChangeAspect="1"/>
          </p:cNvPicPr>
          <p:nvPr/>
        </p:nvPicPr>
        <p:blipFill>
          <a:blip r:embed="rId5"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p>
        </p:txBody>
      </p:sp>
      <p:sp>
        <p:nvSpPr>
          <p:cNvPr id="12" name="文本框 9"/>
          <p:cNvSpPr txBox="1"/>
          <p:nvPr/>
        </p:nvSpPr>
        <p:spPr>
          <a:xfrm>
            <a:off x="7443293" y="4136043"/>
            <a:ext cx="3278800"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p>
          <a:p>
            <a:r>
              <a:rPr lang="zh-CN" altLang="en-US" sz="2000" b="1" dirty="0">
                <a:latin typeface="微软雅黑" panose="020B0503020204020204" pitchFamily="34" charset="-122"/>
                <a:ea typeface="微软雅黑" panose="020B0503020204020204" pitchFamily="34" charset="-122"/>
              </a:rPr>
              <a:t>指导教师：李坚</a:t>
            </a:r>
          </a:p>
          <a:p>
            <a:r>
              <a:rPr lang="zh-CN" altLang="en-US" sz="2000" b="1" dirty="0">
                <a:latin typeface="微软雅黑" panose="020B0503020204020204" pitchFamily="34" charset="-122"/>
                <a:ea typeface="微软雅黑" panose="020B0503020204020204" pitchFamily="34" charset="-122"/>
              </a:rPr>
              <a:t>校外导师：邹易清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p:cNvPicPr/>
          <p:nvPr/>
        </p:nvPicPr>
        <p:blipFill>
          <a:blip r:embed="rId2"/>
          <a:stretch>
            <a:fillRect/>
          </a:stretch>
        </p:blipFill>
        <p:spPr>
          <a:xfrm>
            <a:off x="8289795" y="4422710"/>
            <a:ext cx="2953157" cy="1818907"/>
          </a:xfrm>
          <a:prstGeom prst="rect">
            <a:avLst/>
          </a:prstGeom>
        </p:spPr>
      </p:pic>
      <p:pic>
        <p:nvPicPr>
          <p:cNvPr id="7" name="图片 1" descr="2021-11-20_094151"/>
          <p:cNvPicPr>
            <a:picLocks noChangeAspect="1"/>
          </p:cNvPicPr>
          <p:nvPr/>
        </p:nvPicPr>
        <p:blipFill>
          <a:blip r:embed="rId3"/>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p:cNvPicPr>
            <a:picLocks noChangeAspect="1"/>
          </p:cNvPicPr>
          <p:nvPr/>
        </p:nvPicPr>
        <p:blipFill>
          <a:blip r:embed="rId3"/>
          <a:srcRect l="15745" t="28577" r="17436" b="14331"/>
          <a:stretch>
            <a:fillRect/>
          </a:stretch>
        </p:blipFill>
        <p:spPr>
          <a:xfrm>
            <a:off x="7329976" y="1639752"/>
            <a:ext cx="2472985" cy="1584947"/>
          </a:xfrm>
          <a:prstGeom prst="rect">
            <a:avLst/>
          </a:prstGeom>
        </p:spPr>
      </p:pic>
      <p:pic>
        <p:nvPicPr>
          <p:cNvPr id="7" name="图片 6" descr="4B652A82151290CD404581DC7DE2701D"/>
          <p:cNvPicPr>
            <a:picLocks noChangeAspect="1"/>
          </p:cNvPicPr>
          <p:nvPr/>
        </p:nvPicPr>
        <p:blipFill>
          <a:blip r:embed="rId4"/>
          <a:srcRect b="8898"/>
          <a:stretch>
            <a:fillRect/>
          </a:stretch>
        </p:blipFill>
        <p:spPr>
          <a:xfrm>
            <a:off x="10114030" y="1639752"/>
            <a:ext cx="1303790" cy="1584765"/>
          </a:xfrm>
          <a:prstGeom prst="rect">
            <a:avLst/>
          </a:prstGeom>
        </p:spPr>
      </p:pic>
      <p:pic>
        <p:nvPicPr>
          <p:cNvPr id="8" name="图片 6"/>
          <p:cNvPicPr>
            <a:picLocks noChangeAspect="1"/>
          </p:cNvPicPr>
          <p:nvPr/>
        </p:nvPicPr>
        <p:blipFill>
          <a:blip r:embed="rId5"/>
          <a:stretch>
            <a:fillRect/>
          </a:stretch>
        </p:blipFill>
        <p:spPr>
          <a:xfrm>
            <a:off x="9655878" y="3633302"/>
            <a:ext cx="2133600" cy="2286635"/>
          </a:xfrm>
          <a:prstGeom prst="rect">
            <a:avLst/>
          </a:prstGeom>
          <a:noFill/>
          <a:ln w="9525">
            <a:noFill/>
          </a:ln>
        </p:spPr>
      </p:pic>
      <p:pic>
        <p:nvPicPr>
          <p:cNvPr id="10" name="图片 5"/>
          <p:cNvPicPr>
            <a:picLocks noChangeAspect="1"/>
          </p:cNvPicPr>
          <p:nvPr/>
        </p:nvPicPr>
        <p:blipFill>
          <a:blip r:embed="rId6"/>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p:cNvPicPr>
            <a:picLocks noChangeAspect="1"/>
          </p:cNvPicPr>
          <p:nvPr/>
        </p:nvPicPr>
        <p:blipFill>
          <a:blip r:embed="rId2"/>
          <a:srcRect l="18704"/>
          <a:stretch>
            <a:fillRect/>
          </a:stretch>
        </p:blipFill>
        <p:spPr>
          <a:xfrm rot="16200000">
            <a:off x="8057015" y="1897839"/>
            <a:ext cx="1304925" cy="2143125"/>
          </a:xfrm>
          <a:prstGeom prst="rect">
            <a:avLst/>
          </a:prstGeom>
          <a:noFill/>
          <a:ln w="9525">
            <a:noFill/>
          </a:ln>
        </p:spPr>
      </p:pic>
      <p:pic>
        <p:nvPicPr>
          <p:cNvPr id="7" name="图片 21" descr="IMG20200821163017"/>
          <p:cNvPicPr>
            <a:picLocks noChangeAspect="1"/>
          </p:cNvPicPr>
          <p:nvPr/>
        </p:nvPicPr>
        <p:blipFill>
          <a:blip r:embed="rId3"/>
          <a:srcRect/>
          <a:stretch>
            <a:fillRect/>
          </a:stretch>
        </p:blipFill>
        <p:spPr>
          <a:xfrm>
            <a:off x="9781040" y="2316939"/>
            <a:ext cx="1273175" cy="1309687"/>
          </a:xfrm>
          <a:prstGeom prst="rect">
            <a:avLst/>
          </a:prstGeom>
          <a:noFill/>
          <a:ln w="9525">
            <a:noFill/>
          </a:ln>
        </p:spPr>
      </p:pic>
      <p:pic>
        <p:nvPicPr>
          <p:cNvPr id="8" name="图片 2" descr="IMG20190816173324"/>
          <p:cNvPicPr>
            <a:picLocks noChangeAspect="1"/>
          </p:cNvPicPr>
          <p:nvPr/>
        </p:nvPicPr>
        <p:blipFill>
          <a:blip r:embed="rId4"/>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261" r:id="rId4" imgW="1688465" imgH="482600" progId="Equation.KSEE3">
                  <p:embed/>
                </p:oleObj>
              </mc:Choice>
              <mc:Fallback>
                <p:oleObj r:id="rId4" imgW="1688465" imgH="482600" progId="Equation.KSEE3">
                  <p:embed/>
                  <p:pic>
                    <p:nvPicPr>
                      <p:cNvPr id="0" name="对象 1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262" r:id="rId6" imgW="1638300" imgH="482600" progId="Equation.KSEE3">
                  <p:embed/>
                </p:oleObj>
              </mc:Choice>
              <mc:Fallback>
                <p:oleObj r:id="rId6" imgW="1638300" imgH="482600" progId="Equation.KSEE3">
                  <p:embed/>
                  <p:pic>
                    <p:nvPicPr>
                      <p:cNvPr id="0" name="对象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p>
        </p:txBody>
      </p:sp>
      <p:sp>
        <p:nvSpPr>
          <p:cNvPr id="12" name="Rectangle 6"/>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263" r:id="rId8" imgW="3213100" imgH="965200" progId="Equation.KSEE3">
                  <p:embed/>
                </p:oleObj>
              </mc:Choice>
              <mc:Fallback>
                <p:oleObj r:id="rId8" imgW="3213100" imgH="965200" progId="Equation.KSEE3">
                  <p:embed/>
                  <p:pic>
                    <p:nvPicPr>
                      <p:cNvPr id="0" name="对象 1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2"/>
          <a:stretch>
            <a:fillRect/>
          </a:stretch>
        </p:blipFill>
        <p:spPr>
          <a:xfrm>
            <a:off x="6083226" y="2405095"/>
            <a:ext cx="5831840" cy="2806700"/>
          </a:xfrm>
          <a:prstGeom prst="rect">
            <a:avLst/>
          </a:prstGeom>
        </p:spPr>
      </p:pic>
      <p:sp>
        <p:nvSpPr>
          <p:cNvPr id="2" name="矩形 1"/>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a:t>
            </a:r>
            <a:r>
              <a:rPr lang="en-US" altLang="zh-CN" dirty="0">
                <a:latin typeface="Times New Roman" panose="02020603050405020304" pitchFamily="18" charset="0"/>
              </a:rPr>
              <a:t>OVM</a:t>
            </a:r>
            <a:r>
              <a:rPr lang="zh-CN" altLang="zh-CN" dirty="0">
                <a:latin typeface="Times New Roman" panose="02020603050405020304" pitchFamily="18" charset="0"/>
                <a:cs typeface="Times New Roman" panose="02020603050405020304" pitchFamily="18" charset="0"/>
              </a:rPr>
              <a:t>公司现有预应力常规锚固体系，完成了新型电隔离预应力锚固体系的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2"/>
          <a:srcRect r="15087"/>
          <a:stretch>
            <a:fillRect/>
          </a:stretch>
        </p:blipFill>
        <p:spPr>
          <a:xfrm>
            <a:off x="520700" y="1598856"/>
            <a:ext cx="6339282" cy="4013909"/>
          </a:xfrm>
          <a:prstGeom prst="rect">
            <a:avLst/>
          </a:prstGeom>
        </p:spPr>
      </p:pic>
      <p:pic>
        <p:nvPicPr>
          <p:cNvPr id="3" name="图片 2"/>
          <p:cNvPicPr>
            <a:picLocks noChangeAspect="1"/>
          </p:cNvPicPr>
          <p:nvPr/>
        </p:nvPicPr>
        <p:blipFill>
          <a:blip r:embed="rId3"/>
          <a:stretch>
            <a:fillRect/>
          </a:stretch>
        </p:blipFill>
        <p:spPr>
          <a:xfrm>
            <a:off x="6805999" y="2551229"/>
            <a:ext cx="4983479" cy="2973588"/>
          </a:xfrm>
          <a:prstGeom prst="rect">
            <a:avLst/>
          </a:prstGeom>
        </p:spPr>
      </p:pic>
      <p:sp>
        <p:nvSpPr>
          <p:cNvPr id="4" name="文本框 3"/>
          <p:cNvSpPr txBox="1"/>
          <p:nvPr/>
        </p:nvSpPr>
        <p:spPr>
          <a:xfrm>
            <a:off x="921393" y="1743255"/>
            <a:ext cx="1866123" cy="646331"/>
          </a:xfrm>
          <a:prstGeom prst="rect">
            <a:avLst/>
          </a:prstGeom>
          <a:solidFill>
            <a:schemeClr val="accent5">
              <a:lumMod val="60000"/>
              <a:lumOff val="40000"/>
            </a:schemeClr>
          </a:solidFill>
        </p:spPr>
        <p:txBody>
          <a:bodyPr wrap="square" rtlCol="0">
            <a:spAutoFit/>
          </a:bodyPr>
          <a:lstStyle/>
          <a:p>
            <a:r>
              <a:rPr lang="zh-CN" altLang="en-US" dirty="0"/>
              <a:t>系统的文献管理工作和阅读记录</a:t>
            </a:r>
          </a:p>
        </p:txBody>
      </p:sp>
      <p:pic>
        <p:nvPicPr>
          <p:cNvPr id="2" name="图片 1"/>
          <p:cNvPicPr>
            <a:picLocks noChangeAspect="1"/>
          </p:cNvPicPr>
          <p:nvPr/>
        </p:nvPicPr>
        <p:blipFill>
          <a:blip r:embed="rId4"/>
          <a:srcRect l="13576"/>
          <a:stretch>
            <a:fillRect/>
          </a:stretch>
        </p:blipFill>
        <p:spPr>
          <a:xfrm>
            <a:off x="4313736" y="2540515"/>
            <a:ext cx="6890637" cy="39996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 name="图片 14" descr="技术路线.drawio"/>
          <p:cNvPicPr/>
          <p:nvPr/>
        </p:nvPicPr>
        <p:blipFill>
          <a:blip r:embed="rId2"/>
          <a:stretch>
            <a:fillRect/>
          </a:stretch>
        </p:blipFill>
        <p:spPr>
          <a:xfrm>
            <a:off x="2948472" y="1859286"/>
            <a:ext cx="6035675" cy="532765"/>
          </a:xfrm>
          <a:prstGeom prst="rect">
            <a:avLst/>
          </a:prstGeom>
        </p:spPr>
      </p:pic>
      <p:graphicFrame>
        <p:nvGraphicFramePr>
          <p:cNvPr id="2" name="表格 1"/>
          <p:cNvGraphicFramePr>
            <a:graphicFrameLocks noGrp="1"/>
          </p:cNvGraphicFramePr>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extLst>
                    <a:ext uri="{9D8B030D-6E8A-4147-A177-3AD203B41FA5}">
                      <a16:colId xmlns:a16="http://schemas.microsoft.com/office/drawing/2014/main" val="20000"/>
                    </a:ext>
                  </a:extLst>
                </a:gridCol>
                <a:gridCol w="2718326">
                  <a:extLst>
                    <a:ext uri="{9D8B030D-6E8A-4147-A177-3AD203B41FA5}">
                      <a16:colId xmlns:a16="http://schemas.microsoft.com/office/drawing/2014/main" val="20001"/>
                    </a:ext>
                  </a:extLst>
                </a:gridCol>
                <a:gridCol w="3289777">
                  <a:extLst>
                    <a:ext uri="{9D8B030D-6E8A-4147-A177-3AD203B41FA5}">
                      <a16:colId xmlns:a16="http://schemas.microsoft.com/office/drawing/2014/main" val="20002"/>
                    </a:ext>
                  </a:extLst>
                </a:gridCol>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0"/>
                  </a:ext>
                </a:extLst>
              </a:tr>
              <a:tr h="528786">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p>
                  </a:txBody>
                  <a:tcPr marL="36195" marR="36195" marT="36195" marB="36195" anchor="ctr"/>
                </a:tc>
                <a:extLst>
                  <a:ext uri="{0D108BD9-81ED-4DB2-BD59-A6C34878D82A}">
                    <a16:rowId xmlns:a16="http://schemas.microsoft.com/office/drawing/2014/main" val="10001"/>
                  </a:ext>
                </a:extLst>
              </a:tr>
              <a:tr h="749493">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2"/>
                  </a:ext>
                </a:extLst>
              </a:tr>
              <a:tr h="528786">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电隔离性能验证试验的零件生产制造，进行预应力力学试验和电隔离性能验证试验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3"/>
                  </a:ext>
                </a:extLst>
              </a:tr>
              <a:tr h="528786">
                <a:tc vMerge="1">
                  <a:txBody>
                    <a:bodyPr/>
                    <a:lstStyle/>
                    <a:p>
                      <a:endParaRPr lang="zh-CN"/>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4"/>
                  </a:ext>
                </a:extLst>
              </a:tr>
              <a:tr h="308075">
                <a:tc vMerge="1">
                  <a:txBody>
                    <a:bodyPr/>
                    <a:lstStyle/>
                    <a:p>
                      <a:endParaRPr lang="zh-CN"/>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p>
        </p:txBody>
      </p:sp>
      <p:pic>
        <p:nvPicPr>
          <p:cNvPr id="2" name="图片 1" descr="核安全壳"/>
          <p:cNvPicPr>
            <a:picLocks noChangeAspect="1"/>
          </p:cNvPicPr>
          <p:nvPr/>
        </p:nvPicPr>
        <p:blipFill>
          <a:blip r:embed="rId3"/>
          <a:stretch>
            <a:fillRect/>
          </a:stretch>
        </p:blipFill>
        <p:spPr>
          <a:xfrm>
            <a:off x="7238365" y="3822700"/>
            <a:ext cx="1990725" cy="1326515"/>
          </a:xfrm>
          <a:prstGeom prst="rect">
            <a:avLst/>
          </a:prstGeom>
        </p:spPr>
      </p:pic>
      <p:pic>
        <p:nvPicPr>
          <p:cNvPr id="3" name="图片 2"/>
          <p:cNvPicPr>
            <a:picLocks noChangeAspect="1"/>
          </p:cNvPicPr>
          <p:nvPr/>
        </p:nvPicPr>
        <p:blipFill>
          <a:blip r:embed="rId4"/>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5"/>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6"/>
          <a:stretch>
            <a:fillRect/>
          </a:stretch>
        </p:blipFill>
        <p:spPr>
          <a:xfrm>
            <a:off x="7237730" y="981075"/>
            <a:ext cx="1991360" cy="1372235"/>
          </a:xfrm>
          <a:prstGeom prst="rect">
            <a:avLst/>
          </a:prstGeom>
        </p:spPr>
      </p:pic>
      <p:pic>
        <p:nvPicPr>
          <p:cNvPr id="4" name="图片 32"/>
          <p:cNvPicPr>
            <a:picLocks noChangeAspect="1"/>
          </p:cNvPicPr>
          <p:nvPr/>
        </p:nvPicPr>
        <p:blipFill>
          <a:blip r:embed="rId7"/>
          <a:stretch>
            <a:fillRect/>
          </a:stretch>
        </p:blipFill>
        <p:spPr>
          <a:xfrm>
            <a:off x="9775190" y="981075"/>
            <a:ext cx="1794510" cy="1375410"/>
          </a:xfrm>
          <a:prstGeom prst="rect">
            <a:avLst/>
          </a:prstGeom>
          <a:noFill/>
          <a:ln w="9525">
            <a:noFill/>
          </a:ln>
        </p:spPr>
      </p:pic>
      <p:pic>
        <p:nvPicPr>
          <p:cNvPr id="7" name="图片 36"/>
          <p:cNvPicPr>
            <a:picLocks noChangeAspect="1"/>
          </p:cNvPicPr>
          <p:nvPr/>
        </p:nvPicPr>
        <p:blipFill>
          <a:blip r:embed="rId8"/>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9"/>
          <a:srcRect l="14475" r="9889"/>
          <a:stretch>
            <a:fillRect/>
          </a:stretch>
        </p:blipFill>
        <p:spPr>
          <a:xfrm>
            <a:off x="9758045" y="2459355"/>
            <a:ext cx="1811655" cy="1294765"/>
          </a:xfrm>
          <a:prstGeom prst="rect">
            <a:avLst/>
          </a:prstGeom>
        </p:spPr>
      </p:pic>
      <p:pic>
        <p:nvPicPr>
          <p:cNvPr id="10" name="图片 41"/>
          <p:cNvPicPr>
            <a:picLocks noChangeAspect="1"/>
          </p:cNvPicPr>
          <p:nvPr/>
        </p:nvPicPr>
        <p:blipFill>
          <a:blip r:embed="rId10"/>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000"/>
                    </a:ext>
                  </a:extLst>
                </a:gridCol>
                <a:gridCol w="2664000">
                  <a:extLst>
                    <a:ext uri="{9D8B030D-6E8A-4147-A177-3AD203B41FA5}">
                      <a16:colId xmlns:a16="http://schemas.microsoft.com/office/drawing/2014/main" val="20001"/>
                    </a:ext>
                  </a:extLst>
                </a:gridCol>
              </a:tblGrid>
              <a:tr h="381000">
                <a:tc gridSpan="2">
                  <a:txBody>
                    <a:bodyPr/>
                    <a:lstStyle/>
                    <a:p>
                      <a:pPr algn="ctr">
                        <a:buNone/>
                      </a:pPr>
                      <a:r>
                        <a:rPr lang="zh-CN" altLang="en-US"/>
                        <a:t>防腐措施</a:t>
                      </a:r>
                    </a:p>
                  </a:txBody>
                  <a:tcPr anchor="ctr">
                    <a:solidFill>
                      <a:srgbClr val="FFC000"/>
                    </a:solidFill>
                  </a:tcPr>
                </a:tc>
                <a:tc hMerge="1">
                  <a:txBody>
                    <a:bodyPr/>
                    <a:lstStyle/>
                    <a:p>
                      <a:endParaRPr lang="zh-CN"/>
                    </a:p>
                  </a:txBody>
                  <a:tcPr/>
                </a:tc>
                <a:extLst>
                  <a:ext uri="{0D108BD9-81ED-4DB2-BD59-A6C34878D82A}">
                    <a16:rowId xmlns:a16="http://schemas.microsoft.com/office/drawing/2014/main" val="10000"/>
                  </a:ext>
                </a:extLst>
              </a:tr>
              <a:tr h="1188000">
                <a:tc>
                  <a:txBody>
                    <a:bodyPr/>
                    <a:lstStyle/>
                    <a:p>
                      <a:pPr algn="ctr">
                        <a:buNone/>
                      </a:pPr>
                      <a:r>
                        <a:rPr lang="zh-CN" altLang="en-US"/>
                        <a:t>预应力筋和锚具的表面防腐工艺</a:t>
                      </a:r>
                    </a:p>
                  </a:txBody>
                  <a:tcPr anchor="ctr"/>
                </a:tc>
                <a:tc>
                  <a:txBody>
                    <a:bodyPr/>
                    <a:lstStyle/>
                    <a:p>
                      <a:pPr algn="ctr">
                        <a:buNone/>
                      </a:pPr>
                      <a:endParaRPr lang="zh-CN" altLang="en-US"/>
                    </a:p>
                  </a:txBody>
                  <a:tcPr anchor="ctr"/>
                </a:tc>
                <a:extLst>
                  <a:ext uri="{0D108BD9-81ED-4DB2-BD59-A6C34878D82A}">
                    <a16:rowId xmlns:a16="http://schemas.microsoft.com/office/drawing/2014/main" val="10001"/>
                  </a:ext>
                </a:extLst>
              </a:tr>
              <a:tr h="1152000">
                <a:tc>
                  <a:txBody>
                    <a:bodyPr/>
                    <a:lstStyle/>
                    <a:p>
                      <a:pPr algn="ctr">
                        <a:buNone/>
                      </a:pPr>
                      <a:r>
                        <a:rPr lang="zh-CN" altLang="en-US"/>
                        <a:t>无粘结保护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2"/>
                  </a:ext>
                </a:extLst>
              </a:tr>
              <a:tr h="1116330">
                <a:tc>
                  <a:txBody>
                    <a:bodyPr/>
                    <a:lstStyle/>
                    <a:p>
                      <a:pPr algn="ctr">
                        <a:buNone/>
                      </a:pPr>
                      <a:r>
                        <a:rPr lang="zh-CN" altLang="en-US"/>
                        <a:t>预应力孔道灌浆</a:t>
                      </a:r>
                    </a:p>
                  </a:txBody>
                  <a:tcPr anchor="ctr"/>
                </a:tc>
                <a:tc>
                  <a:txBody>
                    <a:bodyPr/>
                    <a:lstStyle/>
                    <a:p>
                      <a:pPr algn="ctr">
                        <a:buNone/>
                      </a:pPr>
                      <a:endParaRPr lang="zh-CN" altLang="en-US"/>
                    </a:p>
                  </a:txBody>
                  <a:tcPr anchor="ctr"/>
                </a:tc>
                <a:extLst>
                  <a:ext uri="{0D108BD9-81ED-4DB2-BD59-A6C34878D82A}">
                    <a16:rowId xmlns:a16="http://schemas.microsoft.com/office/drawing/2014/main" val="10003"/>
                  </a:ext>
                </a:extLst>
              </a:tr>
              <a:tr h="1116330">
                <a:tc>
                  <a:txBody>
                    <a:bodyPr/>
                    <a:lstStyle/>
                    <a:p>
                      <a:pPr algn="ctr">
                        <a:buNone/>
                      </a:pPr>
                      <a:r>
                        <a:rPr lang="zh-CN" altLang="en-US"/>
                        <a:t>阴极保护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4"/>
                  </a:ext>
                </a:extLst>
              </a:tr>
            </a:tbl>
          </a:graphicData>
        </a:graphic>
      </p:graphicFrame>
      <p:pic>
        <p:nvPicPr>
          <p:cNvPr id="2" name="图片 179" descr="镀锌钢绞线"/>
          <p:cNvPicPr>
            <a:picLocks noChangeAspect="1"/>
          </p:cNvPicPr>
          <p:nvPr/>
        </p:nvPicPr>
        <p:blipFill>
          <a:blip r:embed="rId2"/>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3"/>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4"/>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5"/>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6"/>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extLst>
                    <a:ext uri="{9D8B030D-6E8A-4147-A177-3AD203B41FA5}">
                      <a16:colId xmlns:a16="http://schemas.microsoft.com/office/drawing/2014/main" val="20000"/>
                    </a:ext>
                  </a:extLst>
                </a:gridCol>
              </a:tblGrid>
              <a:tr h="381000">
                <a:tc>
                  <a:txBody>
                    <a:bodyPr/>
                    <a:lstStyle/>
                    <a:p>
                      <a:pPr algn="ctr">
                        <a:buNone/>
                      </a:pPr>
                      <a:r>
                        <a:rPr lang="zh-CN" altLang="en-US"/>
                        <a:t>腐蚀检测</a:t>
                      </a:r>
                    </a:p>
                  </a:txBody>
                  <a:tcPr anchor="ctr">
                    <a:solidFill>
                      <a:schemeClr val="accent4"/>
                    </a:solidFill>
                  </a:tcPr>
                </a:tc>
                <a:extLst>
                  <a:ext uri="{0D108BD9-81ED-4DB2-BD59-A6C34878D82A}">
                    <a16:rowId xmlns:a16="http://schemas.microsoft.com/office/drawing/2014/main" val="10000"/>
                  </a:ext>
                </a:extLst>
              </a:tr>
              <a:tr h="381000">
                <a:tc>
                  <a:txBody>
                    <a:bodyPr/>
                    <a:lstStyle/>
                    <a:p>
                      <a:pPr algn="ctr">
                        <a:buNone/>
                      </a:pPr>
                      <a:r>
                        <a:rPr lang="zh-CN" altLang="en-US"/>
                        <a:t>声发射检测</a:t>
                      </a:r>
                    </a:p>
                  </a:txBody>
                  <a:tcPr anchor="ctr"/>
                </a:tc>
                <a:extLst>
                  <a:ext uri="{0D108BD9-81ED-4DB2-BD59-A6C34878D82A}">
                    <a16:rowId xmlns:a16="http://schemas.microsoft.com/office/drawing/2014/main" val="10001"/>
                  </a:ext>
                </a:extLst>
              </a:tr>
              <a:tr h="381000">
                <a:tc>
                  <a:txBody>
                    <a:bodyPr/>
                    <a:lstStyle/>
                    <a:p>
                      <a:pPr algn="ctr">
                        <a:buNone/>
                      </a:pPr>
                      <a:r>
                        <a:rPr lang="zh-CN" altLang="en-US"/>
                        <a:t>超声波检测</a:t>
                      </a:r>
                    </a:p>
                  </a:txBody>
                  <a:tcPr anchor="ctr"/>
                </a:tc>
                <a:extLst>
                  <a:ext uri="{0D108BD9-81ED-4DB2-BD59-A6C34878D82A}">
                    <a16:rowId xmlns:a16="http://schemas.microsoft.com/office/drawing/2014/main" val="10002"/>
                  </a:ext>
                </a:extLst>
              </a:tr>
              <a:tr h="381000">
                <a:tc>
                  <a:txBody>
                    <a:bodyPr/>
                    <a:lstStyle/>
                    <a:p>
                      <a:pPr algn="ctr">
                        <a:buNone/>
                      </a:pPr>
                      <a:r>
                        <a:rPr lang="zh-CN" altLang="en-US"/>
                        <a:t>磁性检测</a:t>
                      </a:r>
                    </a:p>
                  </a:txBody>
                  <a:tcPr anchor="ctr"/>
                </a:tc>
                <a:extLst>
                  <a:ext uri="{0D108BD9-81ED-4DB2-BD59-A6C34878D82A}">
                    <a16:rowId xmlns:a16="http://schemas.microsoft.com/office/drawing/2014/main" val="10003"/>
                  </a:ext>
                </a:extLst>
              </a:tr>
              <a:tr h="381000">
                <a:tc>
                  <a:txBody>
                    <a:bodyPr/>
                    <a:lstStyle/>
                    <a:p>
                      <a:pPr algn="ctr">
                        <a:buNone/>
                      </a:pPr>
                      <a:r>
                        <a:rPr lang="zh-CN" altLang="en-US" dirty="0"/>
                        <a:t>射线照相检测</a:t>
                      </a:r>
                    </a:p>
                  </a:txBody>
                  <a:tcPr anchor="ctr"/>
                </a:tc>
                <a:extLst>
                  <a:ext uri="{0D108BD9-81ED-4DB2-BD59-A6C34878D82A}">
                    <a16:rowId xmlns:a16="http://schemas.microsoft.com/office/drawing/2014/main" val="10004"/>
                  </a:ext>
                </a:extLst>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p>
        </p:txBody>
      </p:sp>
      <p:pic>
        <p:nvPicPr>
          <p:cNvPr id="10" name="图片 9"/>
          <p:cNvPicPr>
            <a:picLocks noChangeAspect="1"/>
          </p:cNvPicPr>
          <p:nvPr/>
        </p:nvPicPr>
        <p:blipFill>
          <a:blip r:embed="rId7"/>
          <a:stretch>
            <a:fillRect/>
          </a:stretch>
        </p:blipFill>
        <p:spPr>
          <a:xfrm>
            <a:off x="3419475" y="5601498"/>
            <a:ext cx="1251810" cy="820299"/>
          </a:xfrm>
          <a:prstGeom prst="rect">
            <a:avLst/>
          </a:prstGeom>
        </p:spPr>
      </p:pic>
      <p:pic>
        <p:nvPicPr>
          <p:cNvPr id="12" name="图片 11"/>
          <p:cNvPicPr>
            <a:picLocks noChangeAspect="1"/>
          </p:cNvPicPr>
          <p:nvPr/>
        </p:nvPicPr>
        <p:blipFill>
          <a:blip r:embed="rId8"/>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采用塑料波纹管成孔以保证力筋长度范围内的绝缘与密封，然后在力筋两端锚头部位进行专门的绝缘与密封处理，并使整个预应力筋与锚头体系的绝缘与密封保持连续，该锚固体系</a:t>
            </a:r>
            <a:r>
              <a:rPr lang="zh-CN" altLang="en-US" dirty="0">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rotWithShape="1">
          <a:blip r:embed="rId3"/>
          <a:srcRect b="5260"/>
          <a:stretch>
            <a:fillRect/>
          </a:stretch>
        </p:blipFill>
        <p:spPr>
          <a:xfrm>
            <a:off x="8143694" y="2977743"/>
            <a:ext cx="2933763" cy="1798304"/>
          </a:xfrm>
          <a:prstGeom prst="rect">
            <a:avLst/>
          </a:prstGeom>
        </p:spPr>
      </p:pic>
      <p:pic>
        <p:nvPicPr>
          <p:cNvPr id="4" name="图片 3"/>
          <p:cNvPicPr>
            <a:picLocks noChangeAspect="1"/>
          </p:cNvPicPr>
          <p:nvPr/>
        </p:nvPicPr>
        <p:blipFill rotWithShape="1">
          <a:blip r:embed="rId4"/>
          <a:srcRect t="1754" r="13470"/>
          <a:stretch>
            <a:fillRect/>
          </a:stretch>
        </p:blipFill>
        <p:spPr>
          <a:xfrm>
            <a:off x="8157056" y="4823719"/>
            <a:ext cx="2907037" cy="1830107"/>
          </a:xfrm>
          <a:prstGeom prst="rect">
            <a:avLst/>
          </a:prstGeom>
        </p:spPr>
      </p:pic>
      <p:pic>
        <p:nvPicPr>
          <p:cNvPr id="7" name="图片 6"/>
          <p:cNvPicPr>
            <a:picLocks noChangeAspect="1"/>
          </p:cNvPicPr>
          <p:nvPr/>
        </p:nvPicPr>
        <p:blipFill rotWithShape="1">
          <a:blip r:embed="rId5"/>
          <a:srcRect l="11391" r="8850"/>
          <a:stretch>
            <a:fillRect/>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688134" y="2598970"/>
            <a:ext cx="8327380" cy="46038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OVM.M15ZH</a:t>
            </a:r>
            <a:r>
              <a:rPr lang="zh-CN" altLang="zh-CN" dirty="0">
                <a:latin typeface="Times New Roman" panose="02020603050405020304" pitchFamily="18" charset="0"/>
                <a:cs typeface="Times New Roman" panose="02020603050405020304" pitchFamily="18" charset="0"/>
              </a:rPr>
              <a:t>型锚固体系</a:t>
            </a:r>
            <a:endParaRPr lang="zh-CN" altLang="en-US" dirty="0"/>
          </a:p>
        </p:txBody>
      </p:sp>
      <p:sp>
        <p:nvSpPr>
          <p:cNvPr id="11" name="矩形 10"/>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0234200" y="3665795"/>
            <a:ext cx="1393005" cy="2293278"/>
          </a:xfrm>
          <a:prstGeom prst="rect">
            <a:avLst/>
          </a:prstGeom>
        </p:spPr>
      </p:pic>
      <p:pic>
        <p:nvPicPr>
          <p:cNvPr id="7" name="图片 6"/>
          <p:cNvPicPr>
            <a:picLocks noChangeAspect="1"/>
          </p:cNvPicPr>
          <p:nvPr/>
        </p:nvPicPr>
        <p:blipFill>
          <a:blip r:embed="rId4"/>
          <a:stretch>
            <a:fillRect/>
          </a:stretch>
        </p:blipFill>
        <p:spPr>
          <a:xfrm>
            <a:off x="8474528" y="4132910"/>
            <a:ext cx="1368551" cy="1359047"/>
          </a:xfrm>
          <a:prstGeom prst="rect">
            <a:avLst/>
          </a:prstGeom>
        </p:spPr>
      </p:pic>
      <p:sp>
        <p:nvSpPr>
          <p:cNvPr id="14" name="矩形 13"/>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防护级别下的电隔离性能的验证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p>
        </p:txBody>
      </p:sp>
      <p:sp>
        <p:nvSpPr>
          <p:cNvPr id="19" name="矩形 18"/>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61296" y="1857361"/>
            <a:ext cx="6651064" cy="1153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欧洲和国际标准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rPr>
              <a:t>2014</a:t>
            </a:r>
            <a:r>
              <a:rPr lang="zh-CN" sz="1400" dirty="0">
                <a:latin typeface="Times New Roman" panose="02020603050405020304" pitchFamily="18" charset="0"/>
                <a:ea typeface="宋体" panose="02010600030101010101" pitchFamily="2" charset="-122"/>
              </a:rPr>
              <a:t>年最新修订的</a:t>
            </a:r>
            <a:r>
              <a:rPr lang="en-US" altLang="zh-CN" sz="1400" dirty="0">
                <a:latin typeface="Times New Roman" panose="02020603050405020304" pitchFamily="18" charset="0"/>
                <a:ea typeface="宋体" panose="02010600030101010101" pitchFamily="2" charset="-122"/>
              </a:rPr>
              <a:t>fib75</a:t>
            </a:r>
            <a:r>
              <a:rPr lang="zh-CN" altLang="en-US" sz="1400" dirty="0">
                <a:latin typeface="Times New Roman" panose="02020603050405020304" pitchFamily="18" charset="0"/>
                <a:ea typeface="宋体" panose="02010600030101010101" pitchFamily="2" charset="-122"/>
              </a:rPr>
              <a:t>公告：塑料波纹管应用于后张预应力体系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cs typeface="Times New Roman" panose="02020603050405020304" pitchFamily="18" charset="0"/>
              </a:rPr>
              <a:t>2016</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年最新修订的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EAD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防护等级需要采用电隔离防护体系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1261296" y="3445436"/>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261296" y="5384102"/>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568026" y="3885134"/>
            <a:ext cx="1569373" cy="2016129"/>
          </a:xfrm>
          <a:prstGeom prst="rect">
            <a:avLst/>
          </a:prstGeom>
        </p:spPr>
      </p:pic>
      <p:pic>
        <p:nvPicPr>
          <p:cNvPr id="6" name="图片 5"/>
          <p:cNvPicPr>
            <a:picLocks noChangeAspect="1"/>
          </p:cNvPicPr>
          <p:nvPr/>
        </p:nvPicPr>
        <p:blipFill>
          <a:blip r:embed="rId4"/>
          <a:stretch>
            <a:fillRect/>
          </a:stretch>
        </p:blipFill>
        <p:spPr>
          <a:xfrm>
            <a:off x="10191061" y="4325261"/>
            <a:ext cx="1924674" cy="1135873"/>
          </a:xfrm>
          <a:prstGeom prst="rect">
            <a:avLst/>
          </a:prstGeom>
        </p:spPr>
      </p:pic>
      <p:pic>
        <p:nvPicPr>
          <p:cNvPr id="7" name="图片 6"/>
          <p:cNvPicPr>
            <a:picLocks noChangeAspect="1"/>
          </p:cNvPicPr>
          <p:nvPr/>
        </p:nvPicPr>
        <p:blipFill>
          <a:blip r:embed="rId5"/>
          <a:stretch>
            <a:fillRect/>
          </a:stretch>
        </p:blipFill>
        <p:spPr>
          <a:xfrm>
            <a:off x="8622665" y="1074420"/>
            <a:ext cx="1459230" cy="2087245"/>
          </a:xfrm>
          <a:prstGeom prst="rect">
            <a:avLst/>
          </a:prstGeom>
        </p:spPr>
      </p:pic>
      <p:pic>
        <p:nvPicPr>
          <p:cNvPr id="12" name="图片 11" descr="Bull75_cover"/>
          <p:cNvPicPr>
            <a:picLocks noChangeAspect="1"/>
          </p:cNvPicPr>
          <p:nvPr/>
        </p:nvPicPr>
        <p:blipFill>
          <a:blip r:embed="rId6"/>
          <a:stretch>
            <a:fillRect/>
          </a:stretch>
        </p:blipFill>
        <p:spPr>
          <a:xfrm>
            <a:off x="10435590" y="1074420"/>
            <a:ext cx="1485900" cy="20948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1296" y="2193339"/>
            <a:ext cx="6302719" cy="1701748"/>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TotalTime>
  <Words>1554</Words>
  <Application>Microsoft Office PowerPoint</Application>
  <PresentationFormat>宽屏</PresentationFormat>
  <Paragraphs>145</Paragraphs>
  <Slides>19</Slides>
  <Notes>11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0" baseType="lpstr">
      <vt:lpstr>新細明體</vt:lpstr>
      <vt:lpstr>方正兰亭粗黑简体</vt:lpstr>
      <vt:lpstr>宋体</vt:lpstr>
      <vt:lpstr>微软雅黑</vt:lpstr>
      <vt:lpstr>Arial</vt:lpstr>
      <vt:lpstr>Calibri</vt:lpstr>
      <vt:lpstr>Calibri Light</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330</cp:revision>
  <dcterms:created xsi:type="dcterms:W3CDTF">2018-03-08T06:32:00Z</dcterms:created>
  <dcterms:modified xsi:type="dcterms:W3CDTF">2022-01-10T16:07:15Z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